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17"/>
  </p:handoutMasterIdLst>
  <p:sldIdLst>
    <p:sldId id="256" r:id="rId3"/>
    <p:sldId id="275" r:id="rId5"/>
    <p:sldId id="276" r:id="rId6"/>
    <p:sldId id="277" r:id="rId7"/>
    <p:sldId id="278" r:id="rId8"/>
    <p:sldId id="283" r:id="rId9"/>
    <p:sldId id="280" r:id="rId10"/>
    <p:sldId id="281" r:id="rId11"/>
    <p:sldId id="282" r:id="rId12"/>
    <p:sldId id="289" r:id="rId13"/>
    <p:sldId id="290" r:id="rId14"/>
    <p:sldId id="279" r:id="rId15"/>
    <p:sldId id="27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033" autoAdjust="0"/>
  </p:normalViewPr>
  <p:slideViewPr>
    <p:cSldViewPr snapToGrid="0" snapToObjects="1">
      <p:cViewPr>
        <p:scale>
          <a:sx n="66" d="100"/>
          <a:sy n="66" d="100"/>
        </p:scale>
        <p:origin x="858" y="2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true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true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true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true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true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true" noChangeAspect="true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true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true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4" name="TextBox 13"/>
          <p:cNvSpPr txBox="true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6" name="Title 1"/>
          <p:cNvSpPr>
            <a:spLocks noGrp="true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true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true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4" name="TextBox 13"/>
          <p:cNvSpPr txBox="true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6" name="Title 1"/>
          <p:cNvSpPr>
            <a:spLocks noGrp="true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true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true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true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true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true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true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true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true" noChangeAspect="true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true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true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hyperlink" Target="https://github.com/adafruit/DHT-sensor-library/blob/master/DHT.cpp" TargetMode="External"/><Relationship Id="rId6" Type="http://schemas.openxmlformats.org/officeDocument/2006/relationships/hyperlink" Target="https://docs.rs/stm32f1xx-hal/0.6.1/stm32f1xx_hal/" TargetMode="External"/><Relationship Id="rId5" Type="http://schemas.openxmlformats.org/officeDocument/2006/relationships/hyperlink" Target="https://github.com/rust-unofficial/awesome-rust" TargetMode="External"/><Relationship Id="rId4" Type="http://schemas.openxmlformats.org/officeDocument/2006/relationships/hyperlink" Target="https://www.gnu.org/software/gdb/documentation/" TargetMode="External"/><Relationship Id="rId3" Type="http://schemas.openxmlformats.org/officeDocument/2006/relationships/hyperlink" Target="http://openocd.org/documentation/" TargetMode="External"/><Relationship Id="rId2" Type="http://schemas.openxmlformats.org/officeDocument/2006/relationships/hyperlink" Target="https://docs.rust-embedded.org/book/" TargetMode="External"/><Relationship Id="rId1" Type="http://schemas.openxmlformats.org/officeDocument/2006/relationships/hyperlink" Target="https://www.st.com/en/microcontrollers-microprocessors/stm32f103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/>
          <p:cNvPicPr>
            <a:picLocks noChangeAspect="true"/>
          </p:cNvPicPr>
          <p:nvPr/>
        </p:nvPicPr>
        <p:blipFill rotWithShape="true">
          <a:blip r:embed="rId1">
            <a:alphaModFix amt="20000"/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Smart agricultural system</a:t>
            </a:r>
            <a:br>
              <a:rPr lang="en-US" b="1" dirty="0"/>
            </a:br>
            <a:r>
              <a:rPr lang="en-US" sz="1800" b="1" dirty="0"/>
              <a:t>Ece5042 - MICROCONTROLLER ARCHITECTURE AND ORGANISATION PROJECT</a:t>
            </a:r>
            <a:br>
              <a:rPr lang="en-US" sz="1800" b="1" dirty="0"/>
            </a:br>
            <a:br>
              <a:rPr lang="en-US" sz="1800" b="1" dirty="0"/>
            </a:br>
            <a:endParaRPr lang="en-US" b="1" dirty="0"/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roHITH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20mes0038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SHRUTI GHADGE 20MES0050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AJITH KUMAR R 20MES0052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Timing Error Handling</a:t>
            </a:r>
            <a:r>
              <a:rPr lang="x-none" altLang="en-US" baseline="30000"/>
              <a:t>[7]</a:t>
            </a:r>
            <a:endParaRPr lang="x-none" altLang="en-US" baseline="30000"/>
          </a:p>
        </p:txBody>
      </p:sp>
      <p:pic>
        <p:nvPicPr>
          <p:cNvPr id="4" name="Content Placeholder 3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93950" y="2141855"/>
            <a:ext cx="6714490" cy="36493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Conclusions</a:t>
            </a:r>
            <a:endParaRPr lang="x-none" alt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p>
            <a:r>
              <a:rPr lang="x-none" altLang="en-US"/>
              <a:t>We successfully built a Smart Agriculture system with ARM Cortex M3  based STM32F103 Blue Pill using Rust Language.</a:t>
            </a:r>
            <a:endParaRPr lang="x-none" altLang="en-US"/>
          </a:p>
          <a:p>
            <a:r>
              <a:rPr lang="x-none" altLang="en-US"/>
              <a:t>Eventhough it is a new language in the embedded space, we were able to implement it for our use case through reading extensive documentation.</a:t>
            </a:r>
            <a:endParaRPr lang="x-none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  <a:endParaRPr lang="en-IN" dirty="0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>
            <a:normAutofit fontScale="60000"/>
          </a:bodyPr>
          <a:lstStyle/>
          <a:p>
            <a:pPr marL="0" indent="0">
              <a:buNone/>
            </a:pPr>
            <a:r>
              <a:rPr lang="en-IN" dirty="0"/>
              <a:t>[1]	</a:t>
            </a:r>
            <a:r>
              <a:rPr lang="en-IN" dirty="0">
                <a:hlinkClick r:id="rId1" action="ppaction://hlinkfile"/>
              </a:rPr>
              <a:t>Image 1, STM32F103: ARM Cortex M3 Microcontroller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[2]	</a:t>
            </a:r>
            <a:r>
              <a:rPr lang="en-IN" dirty="0">
                <a:hlinkClick r:id="rId2" action="ppaction://hlinkfile"/>
              </a:rPr>
              <a:t>The Embedded Rust Book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[3]	</a:t>
            </a:r>
            <a:r>
              <a:rPr lang="en-IN" dirty="0">
                <a:hlinkClick r:id="rId3"/>
              </a:rPr>
              <a:t>Documentation | Open On-Chip-Debugger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[4]	</a:t>
            </a:r>
            <a:r>
              <a:rPr lang="en-IN" dirty="0">
                <a:hlinkClick r:id="rId4" action="ppaction://hlinkfile"/>
              </a:rPr>
              <a:t>GDB: The GNU Project Debugger Documentation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[</a:t>
            </a:r>
            <a:r>
              <a:rPr lang="en-IN"/>
              <a:t>5]	</a:t>
            </a:r>
            <a:r>
              <a:rPr lang="en-IN">
                <a:hlinkClick r:id="rId5" action="ppaction://hlinkfile"/>
              </a:rPr>
              <a:t>README.md</a:t>
            </a:r>
            <a:r>
              <a:rPr lang="x-none" altLang="en-IN">
                <a:hlinkClick r:id="rId5" action="ppaction://hlinkfile"/>
              </a:rPr>
              <a:t>, Line 200, 250, 528, 553 </a:t>
            </a:r>
            <a:r>
              <a:rPr lang="en-IN">
                <a:hlinkClick r:id="rId5" action="ppaction://hlinkfile"/>
              </a:rPr>
              <a:t>| Rust Awesome - Curated Rist Libraries</a:t>
            </a:r>
            <a:endParaRPr lang="en-IN">
              <a:hlinkClick r:id="rId5" action="ppaction://hlinkfile"/>
            </a:endParaRPr>
          </a:p>
          <a:p>
            <a:pPr marL="0" indent="0">
              <a:buNone/>
            </a:pPr>
            <a:r>
              <a:rPr lang="x-none" altLang="en-IN" dirty="0"/>
              <a:t>[6]	</a:t>
            </a:r>
            <a:r>
              <a:rPr lang="x-none" altLang="en-IN" dirty="0">
                <a:hlinkClick r:id="rId6" action="ppaction://hlinkfile"/>
              </a:rPr>
              <a:t>STM32F10XX_HAL Documentation, Revision 0.6.1, docs.rs, Rust Documentation</a:t>
            </a:r>
            <a:endParaRPr lang="x-none" altLang="en-IN" dirty="0">
              <a:hlinkClick r:id="rId6" action="ppaction://hlinkfile"/>
            </a:endParaRPr>
          </a:p>
          <a:p>
            <a:pPr marL="0" indent="0">
              <a:buNone/>
            </a:pPr>
            <a:r>
              <a:rPr lang="x-none" altLang="en-IN" dirty="0"/>
              <a:t>[7]	</a:t>
            </a:r>
            <a:r>
              <a:rPr lang="x-none" altLang="en-IN" dirty="0">
                <a:hlinkClick r:id="rId7" tooltip="" action="ppaction://hlinkfile"/>
              </a:rPr>
              <a:t>Adafruit DHT Unified Library, Master Branch, DHT.cpp</a:t>
            </a:r>
            <a:endParaRPr lang="x-none" altLang="en-IN" dirty="0">
              <a:hlinkClick r:id="rId7" tooltip="" action="ppaction://hlinkfile"/>
            </a:endParaRPr>
          </a:p>
          <a:p>
            <a:pPr marL="0" indent="0">
              <a:buNone/>
            </a:pPr>
            <a:r>
              <a:rPr lang="en-IN" dirty="0">
                <a:sym typeface="+mn-ea"/>
              </a:rPr>
              <a:t>[</a:t>
            </a:r>
            <a:r>
              <a:rPr lang="x-none" altLang="en-IN" dirty="0">
                <a:sym typeface="+mn-ea"/>
              </a:rPr>
              <a:t>8</a:t>
            </a:r>
            <a:r>
              <a:rPr lang="en-IN" dirty="0">
                <a:sym typeface="+mn-ea"/>
              </a:rPr>
              <a:t>]	R. Ramya ; C. Sandhya ; R. Shwetha, </a:t>
            </a:r>
            <a:r>
              <a:rPr lang="en-IN" i="1" dirty="0">
                <a:sym typeface="+mn-ea"/>
              </a:rPr>
              <a:t>Smart farming systems using sensors</a:t>
            </a:r>
            <a:r>
              <a:rPr lang="en-IN" dirty="0">
                <a:sym typeface="+mn-ea"/>
              </a:rPr>
              <a:t>, 2017 IEEE Technological Innovations in ICT for Agriculture and Rural </a:t>
            </a:r>
            <a:r>
              <a:rPr lang="x-none" altLang="en-IN" dirty="0">
                <a:sym typeface="+mn-ea"/>
              </a:rPr>
              <a:t>	</a:t>
            </a:r>
            <a:r>
              <a:rPr lang="en-IN" dirty="0">
                <a:sym typeface="+mn-ea"/>
              </a:rPr>
              <a:t>Development (TIAR),  April 2017 </a:t>
            </a:r>
            <a:endParaRPr lang="en-IN" dirty="0"/>
          </a:p>
          <a:p>
            <a:pPr marL="0" indent="0">
              <a:buNone/>
            </a:pPr>
            <a:r>
              <a:rPr lang="en-IN" dirty="0">
                <a:sym typeface="+mn-ea"/>
              </a:rPr>
              <a:t>[</a:t>
            </a:r>
            <a:r>
              <a:rPr lang="x-none" altLang="en-IN" dirty="0">
                <a:sym typeface="+mn-ea"/>
              </a:rPr>
              <a:t>9</a:t>
            </a:r>
            <a:r>
              <a:rPr lang="en-IN" dirty="0">
                <a:sym typeface="+mn-ea"/>
              </a:rPr>
              <a:t>]	G. Arvind ; V. G. </a:t>
            </a:r>
            <a:r>
              <a:rPr lang="en-IN" dirty="0" err="1">
                <a:sym typeface="+mn-ea"/>
              </a:rPr>
              <a:t>Athira</a:t>
            </a:r>
            <a:r>
              <a:rPr lang="en-IN" dirty="0">
                <a:sym typeface="+mn-ea"/>
              </a:rPr>
              <a:t> ; H. </a:t>
            </a:r>
            <a:r>
              <a:rPr lang="en-IN" dirty="0" err="1">
                <a:sym typeface="+mn-ea"/>
              </a:rPr>
              <a:t>Haripriya</a:t>
            </a:r>
            <a:r>
              <a:rPr lang="en-IN" dirty="0">
                <a:sym typeface="+mn-ea"/>
              </a:rPr>
              <a:t> ; R. Akshaya Rani ; S. Aravind, </a:t>
            </a:r>
            <a:r>
              <a:rPr lang="en-IN" i="1" dirty="0">
                <a:sym typeface="+mn-ea"/>
              </a:rPr>
              <a:t>Automated irrigation with advanced seed germination and pest control</a:t>
            </a:r>
            <a:r>
              <a:rPr lang="en-IN" dirty="0">
                <a:sym typeface="+mn-ea"/>
              </a:rPr>
              <a:t>, 2017 </a:t>
            </a:r>
            <a:r>
              <a:rPr lang="x-none" altLang="en-IN" dirty="0">
                <a:sym typeface="+mn-ea"/>
              </a:rPr>
              <a:t>	</a:t>
            </a:r>
            <a:r>
              <a:rPr lang="en-IN" dirty="0">
                <a:sym typeface="+mn-ea"/>
              </a:rPr>
              <a:t>IEEE Technological Innovations in ICT for Agriculture and Rural Development (TIAR), April 2017</a:t>
            </a:r>
            <a:endParaRPr lang="en-IN" dirty="0"/>
          </a:p>
          <a:p>
            <a:pPr marL="0" indent="0">
              <a:buNone/>
            </a:pPr>
            <a:r>
              <a:rPr lang="en-IN" dirty="0">
                <a:sym typeface="+mn-ea"/>
              </a:rPr>
              <a:t>[</a:t>
            </a:r>
            <a:r>
              <a:rPr lang="x-none" altLang="en-IN" dirty="0">
                <a:sym typeface="+mn-ea"/>
              </a:rPr>
              <a:t>10</a:t>
            </a:r>
            <a:r>
              <a:rPr lang="en-IN" dirty="0">
                <a:sym typeface="+mn-ea"/>
              </a:rPr>
              <a:t>]	Chetan </a:t>
            </a:r>
            <a:r>
              <a:rPr lang="en-IN" dirty="0" err="1">
                <a:sym typeface="+mn-ea"/>
              </a:rPr>
              <a:t>Dwarkani</a:t>
            </a:r>
            <a:r>
              <a:rPr lang="en-IN" dirty="0">
                <a:sym typeface="+mn-ea"/>
              </a:rPr>
              <a:t> M ; Ganesh Ram R ; Jagannathan S ; R. </a:t>
            </a:r>
            <a:r>
              <a:rPr lang="en-IN" dirty="0" err="1">
                <a:sym typeface="+mn-ea"/>
              </a:rPr>
              <a:t>Priyatharshini</a:t>
            </a:r>
            <a:r>
              <a:rPr lang="en-IN" i="1" dirty="0">
                <a:sym typeface="+mn-ea"/>
              </a:rPr>
              <a:t>, Smart farming system using sensors for agricultural task automation</a:t>
            </a:r>
            <a:r>
              <a:rPr lang="en-IN" dirty="0">
                <a:sym typeface="+mn-ea"/>
              </a:rPr>
              <a:t>, 2015 </a:t>
            </a:r>
            <a:r>
              <a:rPr lang="x-none" altLang="en-IN" dirty="0">
                <a:sym typeface="+mn-ea"/>
              </a:rPr>
              <a:t>	</a:t>
            </a:r>
            <a:r>
              <a:rPr lang="en-IN" dirty="0">
                <a:sym typeface="+mn-ea"/>
              </a:rPr>
              <a:t>IEEE Technological Innovation in ICT for Agriculture and Rural Development (TIAR), July 2015</a:t>
            </a:r>
            <a:endParaRPr lang="x-none" altLang="en-IN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/>
          <p:cNvPicPr>
            <a:picLocks noChangeAspect="true"/>
          </p:cNvPicPr>
          <p:nvPr/>
        </p:nvPicPr>
        <p:blipFill rotWithShape="true">
          <a:blip r:embed="rId1">
            <a:alphaModFix amt="20000"/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  <a:endParaRPr lang="en-US" dirty="0"/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3962399" y="4995332"/>
            <a:ext cx="7197726" cy="1405467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OBJECTIVE</a:t>
            </a:r>
            <a:endParaRPr lang="en-IN" dirty="0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To Design a Smart Agriculture Product to automate irrigation, lighting and provide useful weather insights</a:t>
            </a:r>
            <a:endParaRPr lang="en-IN" dirty="0"/>
          </a:p>
          <a:p>
            <a:r>
              <a:rPr lang="en-IN" dirty="0"/>
              <a:t>To design a scalable and marketable embedded device</a:t>
            </a:r>
            <a:endParaRPr lang="en-IN" dirty="0"/>
          </a:p>
          <a:p>
            <a:r>
              <a:rPr lang="en-IN" dirty="0"/>
              <a:t>To learn the ARM architecture and how to develop products with it</a:t>
            </a:r>
            <a:endParaRPr lang="en-IN" dirty="0"/>
          </a:p>
          <a:p>
            <a:r>
              <a:rPr lang="en-IN" dirty="0"/>
              <a:t>To try the Embedded programming language Rust</a:t>
            </a:r>
            <a:endParaRPr lang="en-IN" dirty="0"/>
          </a:p>
          <a:p>
            <a:r>
              <a:rPr lang="en-IN" dirty="0"/>
              <a:t>To learn to use the HAL  Libraries</a:t>
            </a:r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Block diagram</a:t>
            </a:r>
            <a:endParaRPr lang="en-IN" dirty="0"/>
          </a:p>
        </p:txBody>
      </p:sp>
      <p:pic>
        <p:nvPicPr>
          <p:cNvPr id="1030" name="Picture 6"/>
          <p:cNvPicPr>
            <a:picLocks noGrp="true" noChangeAspect="true" noChangeArrowheads="true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/>
          <a:stretch>
            <a:fillRect/>
          </a:stretch>
        </p:blipFill>
        <p:spPr bwMode="auto">
          <a:xfrm>
            <a:off x="1756229" y="1857829"/>
            <a:ext cx="8171541" cy="466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components</a:t>
            </a:r>
            <a:endParaRPr lang="en-IN" dirty="0"/>
          </a:p>
        </p:txBody>
      </p:sp>
      <p:sp>
        <p:nvSpPr>
          <p:cNvPr id="5" name="Text Placeholder 4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Hardware</a:t>
            </a:r>
            <a:endParaRPr lang="en-IN" dirty="0"/>
          </a:p>
        </p:txBody>
      </p:sp>
      <p:sp>
        <p:nvSpPr>
          <p:cNvPr id="6" name="Content Placeholder 5"/>
          <p:cNvSpPr>
            <a:spLocks noGrp="true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STM32F103C8</a:t>
            </a:r>
            <a:r>
              <a:rPr lang="en-IN" baseline="30000" dirty="0"/>
              <a:t>[1]</a:t>
            </a:r>
            <a:r>
              <a:rPr lang="en-IN" dirty="0"/>
              <a:t>, based on ARM Cortex-M3, commonly known as the blue pill</a:t>
            </a:r>
            <a:endParaRPr lang="en-IN" dirty="0"/>
          </a:p>
          <a:p>
            <a:r>
              <a:rPr lang="en-IN" dirty="0"/>
              <a:t>ST-LinkV2, SWD to USB adapter for Debugging</a:t>
            </a:r>
            <a:endParaRPr lang="en-IN" dirty="0"/>
          </a:p>
          <a:p>
            <a:r>
              <a:rPr lang="en-IN" dirty="0"/>
              <a:t>LCD Display to show status and offer a basic HMI</a:t>
            </a:r>
            <a:endParaRPr lang="en-IN" dirty="0"/>
          </a:p>
          <a:p>
            <a:r>
              <a:rPr lang="en-IN" dirty="0"/>
              <a:t>Capacitive Soil Moisture Sensor</a:t>
            </a:r>
            <a:endParaRPr lang="en-IN" dirty="0"/>
          </a:p>
          <a:p>
            <a:r>
              <a:rPr lang="en-IN" dirty="0"/>
              <a:t>DHT-11 Humidity and Temperature Sensor</a:t>
            </a:r>
            <a:endParaRPr lang="en-IN" dirty="0"/>
          </a:p>
          <a:p>
            <a:r>
              <a:rPr lang="en-IN" dirty="0"/>
              <a:t>A mini water pump for demo</a:t>
            </a:r>
            <a:endParaRPr lang="en-IN" dirty="0"/>
          </a:p>
          <a:p>
            <a:r>
              <a:rPr lang="en-IN" dirty="0"/>
              <a:t>A Bulb or LED for realising lighting control</a:t>
            </a:r>
            <a:endParaRPr lang="en-IN" dirty="0"/>
          </a:p>
          <a:p>
            <a:endParaRPr lang="en-IN" dirty="0"/>
          </a:p>
        </p:txBody>
      </p:sp>
      <p:sp>
        <p:nvSpPr>
          <p:cNvPr id="7" name="Text Placeholder 6"/>
          <p:cNvSpPr>
            <a:spLocks noGrp="true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Software</a:t>
            </a:r>
            <a:endParaRPr lang="en-IN" dirty="0"/>
          </a:p>
        </p:txBody>
      </p:sp>
      <p:sp>
        <p:nvSpPr>
          <p:cNvPr id="8" name="Content Placeholder 7"/>
          <p:cNvSpPr>
            <a:spLocks noGrp="true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Rust</a:t>
            </a:r>
            <a:r>
              <a:rPr lang="en-IN" baseline="30000" dirty="0"/>
              <a:t>[2]</a:t>
            </a:r>
            <a:r>
              <a:rPr lang="en-IN" dirty="0"/>
              <a:t> Toolchain for programming in Rust</a:t>
            </a:r>
            <a:endParaRPr lang="en-IN" dirty="0"/>
          </a:p>
          <a:p>
            <a:r>
              <a:rPr lang="en-IN" dirty="0"/>
              <a:t>ARM Toolchain for Cross-Compiling</a:t>
            </a:r>
            <a:endParaRPr lang="en-IN" dirty="0"/>
          </a:p>
          <a:p>
            <a:r>
              <a:rPr lang="en-IN" dirty="0" err="1"/>
              <a:t>OpenOCD</a:t>
            </a:r>
            <a:r>
              <a:rPr lang="en-IN" baseline="30000" dirty="0"/>
              <a:t>[3]</a:t>
            </a:r>
            <a:r>
              <a:rPr lang="en-IN" dirty="0"/>
              <a:t>/GDB</a:t>
            </a:r>
            <a:r>
              <a:rPr lang="en-IN" baseline="30000" dirty="0"/>
              <a:t>[4]</a:t>
            </a:r>
            <a:r>
              <a:rPr lang="en-IN" dirty="0"/>
              <a:t> for Breakpoint/Watchpoint Monitoring and Debugging</a:t>
            </a:r>
            <a:endParaRPr lang="en-IN" dirty="0"/>
          </a:p>
          <a:p>
            <a:r>
              <a:rPr lang="en-IN" dirty="0"/>
              <a:t>HAL Library Crates</a:t>
            </a:r>
            <a:r>
              <a:rPr lang="en-IN" baseline="30000" dirty="0"/>
              <a:t>[5]</a:t>
            </a:r>
            <a:r>
              <a:rPr lang="en-IN" dirty="0"/>
              <a:t> for STM32F103 specific Hardware Abstraction APIs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methodology</a:t>
            </a:r>
            <a:endParaRPr lang="en-IN" dirty="0"/>
          </a:p>
        </p:txBody>
      </p:sp>
      <p:sp>
        <p:nvSpPr>
          <p:cNvPr id="8" name="Content Placeholder 7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controller logic will be programmed in Rust </a:t>
            </a:r>
            <a:r>
              <a:rPr lang="en-IN" dirty="0" err="1"/>
              <a:t>lang</a:t>
            </a:r>
            <a:r>
              <a:rPr lang="en-IN" dirty="0"/>
              <a:t> and flashed via Serial Port.</a:t>
            </a:r>
            <a:endParaRPr lang="en-IN" dirty="0"/>
          </a:p>
          <a:p>
            <a:r>
              <a:rPr lang="en-IN" dirty="0"/>
              <a:t>Open On-Chip-Debugger and GDB will be used to debug the code by monitoring watchpoints and breakpoints via software wire debugging SWD</a:t>
            </a:r>
            <a:endParaRPr lang="en-IN" dirty="0"/>
          </a:p>
          <a:p>
            <a:r>
              <a:rPr lang="en-IN" dirty="0"/>
              <a:t>A Soil Moisture Detector and DHT-11 will input analog value to the microcontroller.</a:t>
            </a:r>
            <a:endParaRPr lang="en-IN" dirty="0"/>
          </a:p>
          <a:p>
            <a:r>
              <a:rPr lang="en-IN" dirty="0"/>
              <a:t>Based on the values from the sensors, the water pump and Lighting will be controlled</a:t>
            </a:r>
            <a:endParaRPr lang="en-IN" dirty="0"/>
          </a:p>
          <a:p>
            <a:r>
              <a:rPr lang="en-IN" dirty="0"/>
              <a:t>An LCD will display the Status</a:t>
            </a:r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210963" y="681167"/>
            <a:ext cx="9770073" cy="54956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2550"/>
            <a:ext cx="12192000" cy="66929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&amp; DESIGN CONSTRAINTS:</a:t>
            </a:r>
            <a:endParaRPr lang="en-IN" dirty="0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>
            <a:off x="685801" y="2155319"/>
            <a:ext cx="10131425" cy="364913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Too many constants in the libraries, So the “.rodata” section fills up quickly. </a:t>
            </a:r>
            <a:endParaRPr lang="en-US" dirty="0"/>
          </a:p>
          <a:p>
            <a:r>
              <a:rPr lang="en-US" dirty="0"/>
              <a:t>Since Rust Lang is developing and very young we faced lot of difficulties for referring documentation.</a:t>
            </a:r>
            <a:endParaRPr lang="en-US" dirty="0"/>
          </a:p>
          <a:p>
            <a:r>
              <a:rPr lang="en-US" dirty="0"/>
              <a:t> DHT sensor where there is  Timing Critical, We may have to modify the DHT library according to data sheet &amp; have to halt all other interrupts in the system. </a:t>
            </a:r>
            <a:endParaRPr lang="en-US" dirty="0"/>
          </a:p>
          <a:p>
            <a:r>
              <a:rPr lang="en-US" dirty="0"/>
              <a:t>String interpolation for OLED Library, was a problem but now we have resolved with “HEAPLESS” library.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endParaRPr lang="en-IN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true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true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true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true"/>
        </a:gradFill>
        <a:blipFill>
          <a:blip xmlns:r="http://schemas.openxmlformats.org/officeDocument/2006/relationships" r:embed="rId1"/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Future design</Template>
  <TotalTime>0</TotalTime>
  <Words>3274</Words>
  <Application>WPS Presentation</Application>
  <PresentationFormat>Widescreen</PresentationFormat>
  <Paragraphs>73</Paragraphs>
  <Slides>13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5" baseType="lpstr">
      <vt:lpstr>Arial</vt:lpstr>
      <vt:lpstr>SimSun</vt:lpstr>
      <vt:lpstr>Wingdings</vt:lpstr>
      <vt:lpstr>Arial</vt:lpstr>
      <vt:lpstr>Calibri Light</vt:lpstr>
      <vt:lpstr>Calibri</vt:lpstr>
      <vt:lpstr>Trebuchet MS</vt:lpstr>
      <vt:lpstr>微软雅黑</vt:lpstr>
      <vt:lpstr>Arial Unicode MS</vt:lpstr>
      <vt:lpstr>方正书宋_GBK</vt:lpstr>
      <vt:lpstr>Times New Roman</vt:lpstr>
      <vt:lpstr>Celestial</vt:lpstr>
      <vt:lpstr>Smart agricultural system Ece5042 - MICROCONTROLLER ARCHITECTURE AND ORGANISATION PROJECT  </vt:lpstr>
      <vt:lpstr>OBJECTIVE</vt:lpstr>
      <vt:lpstr>Block diagram</vt:lpstr>
      <vt:lpstr>components</vt:lpstr>
      <vt:lpstr>methodology</vt:lpstr>
      <vt:lpstr>PowerPoint 演示文稿</vt:lpstr>
      <vt:lpstr>PowerPoint 演示文稿</vt:lpstr>
      <vt:lpstr>PowerPoint 演示文稿</vt:lpstr>
      <vt:lpstr>CHALLENGES &amp; DESIGN CONSTRAINTS:</vt:lpstr>
      <vt:lpstr>PowerPoint 演示文稿</vt:lpstr>
      <vt:lpstr>PowerPoint 演示文稿</vt:lpstr>
      <vt:lpstr>references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agricultural system Ece5043 - MICROCONTROLLER ARCHITECTURE AND ORGANISATION PROJECT</dc:title>
  <dc:creator>Rohith Balaji</dc:creator>
  <cp:lastModifiedBy>rohith</cp:lastModifiedBy>
  <cp:revision>29</cp:revision>
  <dcterms:created xsi:type="dcterms:W3CDTF">2020-10-25T17:13:17Z</dcterms:created>
  <dcterms:modified xsi:type="dcterms:W3CDTF">2020-10-25T17:13:17Z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0x010100BA0F7AE3F95D594EBBCBFDDF8C3AE3EC</vt:lpwstr>
  </property>
  <property fmtid="{D5CDD505-2E9C-101B-9397-08002B2CF9AE}" pid="3" name="KSOProductBuildVer">
    <vt:lpwstr>1033-11.1.0.9711</vt:lpwstr>
  </property>
</Properties>
</file>